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3" d="100"/>
          <a:sy n="53" d="100"/>
        </p:scale>
        <p:origin x="-140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sphere1.png"/>
          <p:cNvPicPr>
            <a:picLocks noChangeAspect="1"/>
          </p:cNvPicPr>
          <p:nvPr/>
        </p:nvPicPr>
        <p:blipFill>
          <a:blip r:embed="rId2" cstate="print"/>
          <a:stretch>
            <a:fillRect/>
          </a:stretch>
        </p:blipFill>
        <p:spPr>
          <a:xfrm>
            <a:off x="6850374" y="0"/>
            <a:ext cx="2293626" cy="6858000"/>
          </a:xfrm>
          <a:prstGeom prst="rect">
            <a:avLst/>
          </a:prstGeom>
        </p:spPr>
      </p:pic>
      <p:sp>
        <p:nvSpPr>
          <p:cNvPr id="3" name="Subtitle 2"/>
          <p:cNvSpPr>
            <a:spLocks noGrp="1"/>
          </p:cNvSpPr>
          <p:nvPr>
            <p:ph type="subTitle" idx="1"/>
          </p:nvPr>
        </p:nvSpPr>
        <p:spPr>
          <a:xfrm>
            <a:off x="2438400" y="3581400"/>
            <a:ext cx="3962400" cy="2133600"/>
          </a:xfrm>
        </p:spPr>
        <p:txBody>
          <a:bodyPr anchor="t">
            <a:normAutofit/>
          </a:bodyPr>
          <a:lstStyle>
            <a:lvl1pPr marL="0" indent="0" algn="r">
              <a:buNone/>
              <a:defRPr sz="14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6" name="Title 15"/>
          <p:cNvSpPr>
            <a:spLocks noGrp="1"/>
          </p:cNvSpPr>
          <p:nvPr>
            <p:ph type="title"/>
          </p:nvPr>
        </p:nvSpPr>
        <p:spPr>
          <a:xfrm>
            <a:off x="2438400" y="1447800"/>
            <a:ext cx="3962400" cy="2133600"/>
          </a:xfrm>
        </p:spPr>
        <p:txBody>
          <a:bodyPr anchor="b"/>
          <a:lstStyle/>
          <a:p>
            <a:r>
              <a:rPr lang="en-US" smtClean="0"/>
              <a:t>Click to edit Master title style</a:t>
            </a:r>
            <a:endParaRPr lang="en-US" dirty="0"/>
          </a:p>
        </p:txBody>
      </p:sp>
      <p:sp>
        <p:nvSpPr>
          <p:cNvPr id="13" name="Date Placeholder 12"/>
          <p:cNvSpPr>
            <a:spLocks noGrp="1"/>
          </p:cNvSpPr>
          <p:nvPr>
            <p:ph type="dt" sz="half" idx="10"/>
          </p:nvPr>
        </p:nvSpPr>
        <p:spPr>
          <a:xfrm>
            <a:off x="3582988" y="6426201"/>
            <a:ext cx="2819399" cy="126999"/>
          </a:xfrm>
        </p:spPr>
        <p:txBody>
          <a:bodyPr/>
          <a:lstStyle/>
          <a:p>
            <a:fld id="{75D4F21E-79CD-4C07-80DF-C26FCE9A1B17}" type="datetimeFigureOut">
              <a:rPr lang="en-US" smtClean="0"/>
              <a:pPr/>
              <a:t>10/9/2012</a:t>
            </a:fld>
            <a:endParaRPr lang="en-US"/>
          </a:p>
        </p:txBody>
      </p:sp>
      <p:sp>
        <p:nvSpPr>
          <p:cNvPr id="14" name="Slide Number Placeholder 13"/>
          <p:cNvSpPr>
            <a:spLocks noGrp="1"/>
          </p:cNvSpPr>
          <p:nvPr>
            <p:ph type="sldNum" sz="quarter" idx="11"/>
          </p:nvPr>
        </p:nvSpPr>
        <p:spPr>
          <a:xfrm>
            <a:off x="6414976" y="6400800"/>
            <a:ext cx="457200" cy="152400"/>
          </a:xfrm>
        </p:spPr>
        <p:txBody>
          <a:bodyPr/>
          <a:lstStyle>
            <a:lvl1pPr algn="r">
              <a:defRPr/>
            </a:lvl1pPr>
          </a:lstStyle>
          <a:p>
            <a:fld id="{C105C796-4510-4E54-A945-40276B7DD402}" type="slidenum">
              <a:rPr lang="en-US" smtClean="0"/>
              <a:pPr/>
              <a:t>‹#›</a:t>
            </a:fld>
            <a:endParaRPr lang="en-US"/>
          </a:p>
        </p:txBody>
      </p:sp>
      <p:sp>
        <p:nvSpPr>
          <p:cNvPr id="15" name="Footer Placeholder 14"/>
          <p:cNvSpPr>
            <a:spLocks noGrp="1"/>
          </p:cNvSpPr>
          <p:nvPr>
            <p:ph type="ftr" sz="quarter" idx="12"/>
          </p:nvPr>
        </p:nvSpPr>
        <p:spPr>
          <a:xfrm>
            <a:off x="3581400" y="6296248"/>
            <a:ext cx="2820987" cy="152400"/>
          </a:xfrm>
        </p:spPr>
        <p:txBody>
          <a:bodyPr/>
          <a:lstStyle/>
          <a:p>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Date Placeholder 12"/>
          <p:cNvSpPr>
            <a:spLocks noGrp="1"/>
          </p:cNvSpPr>
          <p:nvPr>
            <p:ph type="dt" sz="half" idx="10"/>
          </p:nvPr>
        </p:nvSpPr>
        <p:spPr/>
        <p:txBody>
          <a:bodyPr/>
          <a:lstStyle/>
          <a:p>
            <a:fld id="{75D4F21E-79CD-4C07-80DF-C26FCE9A1B17}" type="datetimeFigureOut">
              <a:rPr lang="en-US" smtClean="0"/>
              <a:pPr/>
              <a:t>10/9/2012</a:t>
            </a:fld>
            <a:endParaRPr lang="en-US"/>
          </a:p>
        </p:txBody>
      </p:sp>
      <p:sp>
        <p:nvSpPr>
          <p:cNvPr id="14" name="Slide Number Placeholder 13"/>
          <p:cNvSpPr>
            <a:spLocks noGrp="1"/>
          </p:cNvSpPr>
          <p:nvPr>
            <p:ph type="sldNum" sz="quarter" idx="11"/>
          </p:nvPr>
        </p:nvSpPr>
        <p:spPr/>
        <p:txBody>
          <a:bodyPr/>
          <a:lstStyle/>
          <a:p>
            <a:fld id="{C105C796-4510-4E54-A945-40276B7DD402}" type="slidenum">
              <a:rPr lang="en-US" smtClean="0"/>
              <a:pPr/>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Date Placeholder 12"/>
          <p:cNvSpPr>
            <a:spLocks noGrp="1"/>
          </p:cNvSpPr>
          <p:nvPr>
            <p:ph type="dt" sz="half" idx="10"/>
          </p:nvPr>
        </p:nvSpPr>
        <p:spPr/>
        <p:txBody>
          <a:bodyPr/>
          <a:lstStyle/>
          <a:p>
            <a:fld id="{75D4F21E-79CD-4C07-80DF-C26FCE9A1B17}" type="datetimeFigureOut">
              <a:rPr lang="en-US" smtClean="0"/>
              <a:pPr/>
              <a:t>10/9/2012</a:t>
            </a:fld>
            <a:endParaRPr lang="en-US"/>
          </a:p>
        </p:txBody>
      </p:sp>
      <p:sp>
        <p:nvSpPr>
          <p:cNvPr id="14" name="Slide Number Placeholder 13"/>
          <p:cNvSpPr>
            <a:spLocks noGrp="1"/>
          </p:cNvSpPr>
          <p:nvPr>
            <p:ph type="sldNum" sz="quarter" idx="11"/>
          </p:nvPr>
        </p:nvSpPr>
        <p:spPr/>
        <p:txBody>
          <a:bodyPr/>
          <a:lstStyle/>
          <a:p>
            <a:fld id="{C105C796-4510-4E54-A945-40276B7DD402}" type="slidenum">
              <a:rPr lang="en-US" smtClean="0"/>
              <a:pPr/>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3657600" cy="5714999"/>
          </a:xfrm>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2" name="TextBox 1"/>
          <p:cNvSpPr txBox="1"/>
          <p:nvPr userDrawn="1"/>
        </p:nvSpPr>
        <p:spPr>
          <a:xfrm>
            <a:off x="8263419" y="6383090"/>
            <a:ext cx="533400" cy="369332"/>
          </a:xfrm>
          <a:prstGeom prst="rect">
            <a:avLst/>
          </a:prstGeom>
          <a:noFill/>
        </p:spPr>
        <p:txBody>
          <a:bodyPr wrap="square" rtlCol="0">
            <a:spAutoFit/>
          </a:bodyPr>
          <a:lstStyle/>
          <a:p>
            <a:fld id="{303AFB47-43D9-4DA5-A5EF-28AE1AE58340}" type="slidenum">
              <a:rPr lang="en-US" smtClean="0"/>
              <a:pPr/>
              <a:t>‹#›</a:t>
            </a:fld>
            <a:endParaRPr lang="en-US" dirty="0"/>
          </a:p>
        </p:txBody>
      </p:sp>
      <p:sp>
        <p:nvSpPr>
          <p:cNvPr id="4" name="TextBox 3"/>
          <p:cNvSpPr txBox="1"/>
          <p:nvPr userDrawn="1"/>
        </p:nvSpPr>
        <p:spPr>
          <a:xfrm>
            <a:off x="136988" y="6337712"/>
            <a:ext cx="2377612" cy="369332"/>
          </a:xfrm>
          <a:prstGeom prst="rect">
            <a:avLst/>
          </a:prstGeom>
          <a:noFill/>
        </p:spPr>
        <p:txBody>
          <a:bodyPr wrap="square" rtlCol="0">
            <a:spAutoFit/>
          </a:bodyPr>
          <a:lstStyle/>
          <a:p>
            <a:r>
              <a:rPr lang="en-US" dirty="0" smtClean="0"/>
              <a:t>Alinafe Malonje 12AWI </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sphere1.png"/>
          <p:cNvPicPr>
            <a:picLocks noChangeAspect="1"/>
          </p:cNvPicPr>
          <p:nvPr/>
        </p:nvPicPr>
        <p:blipFill>
          <a:blip r:embed="rId2" cstate="print"/>
          <a:stretch>
            <a:fillRect/>
          </a:stretch>
        </p:blipFill>
        <p:spPr>
          <a:xfrm>
            <a:off x="6858000" y="0"/>
            <a:ext cx="2293626" cy="6858000"/>
          </a:xfrm>
          <a:prstGeom prst="rect">
            <a:avLst/>
          </a:prstGeom>
        </p:spPr>
      </p:pic>
      <p:sp>
        <p:nvSpPr>
          <p:cNvPr id="12" name="Date Placeholder 11"/>
          <p:cNvSpPr>
            <a:spLocks noGrp="1"/>
          </p:cNvSpPr>
          <p:nvPr>
            <p:ph type="dt" sz="half" idx="10"/>
          </p:nvPr>
        </p:nvSpPr>
        <p:spPr>
          <a:xfrm>
            <a:off x="839788" y="6426201"/>
            <a:ext cx="2819399" cy="126999"/>
          </a:xfrm>
        </p:spPr>
        <p:txBody>
          <a:bodyPr/>
          <a:lstStyle/>
          <a:p>
            <a:fld id="{75D4F21E-79CD-4C07-80DF-C26FCE9A1B17}" type="datetimeFigureOut">
              <a:rPr lang="en-US" smtClean="0"/>
              <a:pPr/>
              <a:t>10/9/2012</a:t>
            </a:fld>
            <a:endParaRPr lang="en-US"/>
          </a:p>
        </p:txBody>
      </p:sp>
      <p:sp>
        <p:nvSpPr>
          <p:cNvPr id="13" name="Slide Number Placeholder 12"/>
          <p:cNvSpPr>
            <a:spLocks noGrp="1"/>
          </p:cNvSpPr>
          <p:nvPr>
            <p:ph type="sldNum" sz="quarter" idx="11"/>
          </p:nvPr>
        </p:nvSpPr>
        <p:spPr>
          <a:xfrm>
            <a:off x="4116388" y="6400800"/>
            <a:ext cx="533400" cy="152400"/>
          </a:xfrm>
        </p:spPr>
        <p:txBody>
          <a:bodyPr/>
          <a:lstStyle/>
          <a:p>
            <a:fld id="{C105C796-4510-4E54-A945-40276B7DD402}" type="slidenum">
              <a:rPr lang="en-US" smtClean="0"/>
              <a:pPr/>
              <a:t>‹#›</a:t>
            </a:fld>
            <a:endParaRPr lang="en-US"/>
          </a:p>
        </p:txBody>
      </p:sp>
      <p:sp>
        <p:nvSpPr>
          <p:cNvPr id="14" name="Footer Placeholder 13"/>
          <p:cNvSpPr>
            <a:spLocks noGrp="1"/>
          </p:cNvSpPr>
          <p:nvPr>
            <p:ph type="ftr" sz="quarter" idx="12"/>
          </p:nvPr>
        </p:nvSpPr>
        <p:spPr>
          <a:xfrm>
            <a:off x="838200" y="6296248"/>
            <a:ext cx="2820987" cy="152400"/>
          </a:xfrm>
        </p:spPr>
        <p:txBody>
          <a:bodyPr/>
          <a:lstStyle/>
          <a:p>
            <a:endParaRPr lang="en-US"/>
          </a:p>
        </p:txBody>
      </p:sp>
      <p:sp>
        <p:nvSpPr>
          <p:cNvPr id="15" name="Title 14"/>
          <p:cNvSpPr>
            <a:spLocks noGrp="1"/>
          </p:cNvSpPr>
          <p:nvPr>
            <p:ph type="title"/>
          </p:nvPr>
        </p:nvSpPr>
        <p:spPr>
          <a:xfrm>
            <a:off x="457200" y="1828800"/>
            <a:ext cx="3200400" cy="1752600"/>
          </a:xfrm>
        </p:spPr>
        <p:txBody>
          <a:bodyPr anchor="b"/>
          <a:lstStyle/>
          <a:p>
            <a:r>
              <a:rPr lang="en-US" smtClean="0"/>
              <a:t>Click to edit Master title style</a:t>
            </a:r>
            <a:endParaRPr lang="en-US"/>
          </a:p>
        </p:txBody>
      </p:sp>
      <p:sp>
        <p:nvSpPr>
          <p:cNvPr id="3" name="Text Placeholder 2"/>
          <p:cNvSpPr>
            <a:spLocks noGrp="1"/>
          </p:cNvSpPr>
          <p:nvPr>
            <p:ph type="body" sz="quarter" idx="13"/>
          </p:nvPr>
        </p:nvSpPr>
        <p:spPr>
          <a:xfrm>
            <a:off x="457200" y="3578224"/>
            <a:ext cx="3200645" cy="1459767"/>
          </a:xfrm>
        </p:spPr>
        <p:txBody>
          <a:bodyPr anchor="t">
            <a:normAutofit/>
          </a:bodyPr>
          <a:lstStyle>
            <a:lvl1pPr marL="0" indent="0" algn="r" defTabSz="914400" rtl="0" eaLnBrk="1" latinLnBrk="0" hangingPunct="1">
              <a:spcBef>
                <a:spcPct val="20000"/>
              </a:spcBef>
              <a:buClr>
                <a:schemeClr val="tx1">
                  <a:lumMod val="50000"/>
                  <a:lumOff val="50000"/>
                </a:schemeClr>
              </a:buClr>
              <a:buFont typeface="Wingdings" pitchFamily="2" charset="2"/>
              <a:buNone/>
              <a:defRPr lang="en-US" sz="1400" kern="1200" dirty="0" smtClean="0">
                <a:solidFill>
                  <a:schemeClr val="tx2"/>
                </a:solidFill>
                <a:latin typeface="+mn-lt"/>
                <a:ea typeface="+mn-ea"/>
                <a:cs typeface="+mn-cs"/>
              </a:defRPr>
            </a:lvl1pPr>
          </a:lstStyle>
          <a:p>
            <a:pPr lvl="0"/>
            <a:r>
              <a:rPr lang="en-US" smtClean="0"/>
              <a:t>Click to edit Master text styles</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3429000"/>
            <a:ext cx="3124200" cy="2667000"/>
          </a:xfrm>
        </p:spPr>
        <p:txBody>
          <a:bodyPr>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7200" y="457200"/>
            <a:ext cx="3124200" cy="2667000"/>
          </a:xfrm>
        </p:spPr>
        <p:txBody>
          <a:bodyPr>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
          <p:cNvSpPr>
            <a:spLocks noGrp="1"/>
          </p:cNvSpPr>
          <p:nvPr>
            <p:ph type="title"/>
          </p:nvPr>
        </p:nvSpPr>
        <p:spPr>
          <a:xfrm>
            <a:off x="4876800" y="457200"/>
            <a:ext cx="2819400" cy="5714999"/>
          </a:xfrm>
        </p:spPr>
        <p:txBody>
          <a:bodyPr/>
          <a:lstStyle/>
          <a:p>
            <a:r>
              <a:rPr lang="en-US" smtClean="0"/>
              <a:t>Click to edit Master title style</a:t>
            </a:r>
            <a:endParaRPr lang="en-US"/>
          </a:p>
        </p:txBody>
      </p:sp>
      <p:sp>
        <p:nvSpPr>
          <p:cNvPr id="9" name="Date Placeholder 8"/>
          <p:cNvSpPr>
            <a:spLocks noGrp="1"/>
          </p:cNvSpPr>
          <p:nvPr>
            <p:ph type="dt" sz="half" idx="10"/>
          </p:nvPr>
        </p:nvSpPr>
        <p:spPr/>
        <p:txBody>
          <a:bodyPr/>
          <a:lstStyle/>
          <a:p>
            <a:fld id="{75D4F21E-79CD-4C07-80DF-C26FCE9A1B17}" type="datetimeFigureOut">
              <a:rPr lang="en-US" smtClean="0"/>
              <a:pPr/>
              <a:t>10/9/2012</a:t>
            </a:fld>
            <a:endParaRPr lang="en-US"/>
          </a:p>
        </p:txBody>
      </p:sp>
      <p:sp>
        <p:nvSpPr>
          <p:cNvPr id="13" name="Slide Number Placeholder 12"/>
          <p:cNvSpPr>
            <a:spLocks noGrp="1"/>
          </p:cNvSpPr>
          <p:nvPr>
            <p:ph type="sldNum" sz="quarter" idx="11"/>
          </p:nvPr>
        </p:nvSpPr>
        <p:spPr/>
        <p:txBody>
          <a:bodyPr/>
          <a:lstStyle/>
          <a:p>
            <a:fld id="{C105C796-4510-4E54-A945-40276B7DD402}"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275238"/>
            <a:ext cx="3581400" cy="411162"/>
          </a:xfrm>
        </p:spPr>
        <p:txBody>
          <a:bodyPr anchor="b">
            <a:noAutofit/>
          </a:bodyPr>
          <a:lstStyle>
            <a:lvl1pPr marL="0" indent="0" algn="ctr">
              <a:buNone/>
              <a:defRPr sz="1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675288"/>
            <a:ext cx="3581400" cy="2525112"/>
          </a:xfrm>
        </p:spPr>
        <p:txBody>
          <a:bodyPr anchor="t">
            <a:normAutofit/>
          </a:bodyPr>
          <a:lstStyle>
            <a:lvl1pPr marL="228600" indent="-182880">
              <a:defRPr sz="1400"/>
            </a:lvl1pPr>
            <a:lvl2pPr>
              <a:defRPr sz="1400"/>
            </a:lvl2pPr>
            <a:lvl3pPr>
              <a:defRPr sz="1400"/>
            </a:lvl3pPr>
            <a:lvl4pPr>
              <a:defRPr sz="1400" baseline="0"/>
            </a:lvl4pPr>
            <a:lvl5pPr>
              <a:buFont typeface="Wingdings" pitchFamily="2" charset="2"/>
              <a:buChar char="§"/>
              <a:defRPr sz="1400"/>
            </a:lvl5pPr>
            <a:lvl6pPr>
              <a:buFont typeface="Wingdings" pitchFamily="2" charset="2"/>
              <a:buChar cha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Text Placeholder 4"/>
          <p:cNvSpPr>
            <a:spLocks noGrp="1"/>
          </p:cNvSpPr>
          <p:nvPr>
            <p:ph type="body" sz="quarter" idx="3"/>
          </p:nvPr>
        </p:nvSpPr>
        <p:spPr>
          <a:xfrm>
            <a:off x="457199" y="3429000"/>
            <a:ext cx="3581400" cy="411162"/>
          </a:xfrm>
        </p:spPr>
        <p:txBody>
          <a:bodyPr anchor="b">
            <a:noAutofit/>
          </a:bodyPr>
          <a:lstStyle>
            <a:lvl1pPr marL="0" indent="0" algn="ctr">
              <a:buNone/>
              <a:defRPr sz="1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57199" y="3840162"/>
            <a:ext cx="3581400" cy="2515198"/>
          </a:xfrm>
        </p:spPr>
        <p:txBody>
          <a:bodyPr anchor="t">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Title 1"/>
          <p:cNvSpPr>
            <a:spLocks noGrp="1"/>
          </p:cNvSpPr>
          <p:nvPr>
            <p:ph type="title"/>
          </p:nvPr>
        </p:nvSpPr>
        <p:spPr>
          <a:xfrm>
            <a:off x="4876800" y="457200"/>
            <a:ext cx="2819400" cy="5714999"/>
          </a:xfrm>
        </p:spPr>
        <p:txBody>
          <a:bodyPr/>
          <a:lstStyle/>
          <a:p>
            <a:r>
              <a:rPr lang="en-US" smtClean="0"/>
              <a:t>Click to edit Master title style</a:t>
            </a:r>
            <a:endParaRPr lang="en-US"/>
          </a:p>
        </p:txBody>
      </p:sp>
      <p:sp>
        <p:nvSpPr>
          <p:cNvPr id="12" name="Date Placeholder 11"/>
          <p:cNvSpPr>
            <a:spLocks noGrp="1"/>
          </p:cNvSpPr>
          <p:nvPr>
            <p:ph type="dt" sz="half" idx="10"/>
          </p:nvPr>
        </p:nvSpPr>
        <p:spPr/>
        <p:txBody>
          <a:bodyPr/>
          <a:lstStyle/>
          <a:p>
            <a:fld id="{75D4F21E-79CD-4C07-80DF-C26FCE9A1B17}" type="datetimeFigureOut">
              <a:rPr lang="en-US" smtClean="0"/>
              <a:pPr/>
              <a:t>10/9/2012</a:t>
            </a:fld>
            <a:endParaRPr lang="en-US"/>
          </a:p>
        </p:txBody>
      </p:sp>
      <p:sp>
        <p:nvSpPr>
          <p:cNvPr id="14" name="Slide Number Placeholder 13"/>
          <p:cNvSpPr>
            <a:spLocks noGrp="1"/>
          </p:cNvSpPr>
          <p:nvPr>
            <p:ph type="sldNum" sz="quarter" idx="11"/>
          </p:nvPr>
        </p:nvSpPr>
        <p:spPr/>
        <p:txBody>
          <a:bodyPr/>
          <a:lstStyle/>
          <a:p>
            <a:fld id="{C105C796-4510-4E54-A945-40276B7DD402}" type="slidenum">
              <a:rPr lang="en-US" smtClean="0"/>
              <a:pPr/>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733800" y="457200"/>
            <a:ext cx="3962400" cy="5715000"/>
          </a:xfrm>
        </p:spPr>
        <p:txBody>
          <a:bodyPr/>
          <a:lstStyle/>
          <a:p>
            <a:r>
              <a:rPr lang="en-US" smtClean="0"/>
              <a:t>Click to edit Master title style</a:t>
            </a:r>
            <a:endParaRPr lang="en-US" dirty="0"/>
          </a:p>
        </p:txBody>
      </p:sp>
      <p:sp>
        <p:nvSpPr>
          <p:cNvPr id="9" name="Date Placeholder 8"/>
          <p:cNvSpPr>
            <a:spLocks noGrp="1"/>
          </p:cNvSpPr>
          <p:nvPr>
            <p:ph type="dt" sz="half" idx="10"/>
          </p:nvPr>
        </p:nvSpPr>
        <p:spPr/>
        <p:txBody>
          <a:bodyPr/>
          <a:lstStyle/>
          <a:p>
            <a:fld id="{75D4F21E-79CD-4C07-80DF-C26FCE9A1B17}" type="datetimeFigureOut">
              <a:rPr lang="en-US" smtClean="0"/>
              <a:pPr/>
              <a:t>10/9/2012</a:t>
            </a:fld>
            <a:endParaRPr lang="en-US"/>
          </a:p>
        </p:txBody>
      </p:sp>
      <p:sp>
        <p:nvSpPr>
          <p:cNvPr id="10" name="Slide Number Placeholder 9"/>
          <p:cNvSpPr>
            <a:spLocks noGrp="1"/>
          </p:cNvSpPr>
          <p:nvPr>
            <p:ph type="sldNum" sz="quarter" idx="11"/>
          </p:nvPr>
        </p:nvSpPr>
        <p:spPr/>
        <p:txBody>
          <a:bodyPr/>
          <a:lstStyle/>
          <a:p>
            <a:fld id="{C105C796-4510-4E54-A945-40276B7DD402}" type="slidenum">
              <a:rPr lang="en-US" smtClean="0"/>
              <a:pPr/>
              <a:t>‹#›</a:t>
            </a:fld>
            <a:endParaRPr lang="en-US"/>
          </a:p>
        </p:txBody>
      </p:sp>
      <p:sp>
        <p:nvSpPr>
          <p:cNvPr id="11" name="Footer Placeholder 10"/>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75D4F21E-79CD-4C07-80DF-C26FCE9A1B17}" type="datetimeFigureOut">
              <a:rPr lang="en-US" smtClean="0"/>
              <a:pPr/>
              <a:t>10/9/2012</a:t>
            </a:fld>
            <a:endParaRPr lang="en-US"/>
          </a:p>
        </p:txBody>
      </p:sp>
      <p:sp>
        <p:nvSpPr>
          <p:cNvPr id="9" name="Slide Number Placeholder 8"/>
          <p:cNvSpPr>
            <a:spLocks noGrp="1"/>
          </p:cNvSpPr>
          <p:nvPr>
            <p:ph type="sldNum" sz="quarter" idx="11"/>
          </p:nvPr>
        </p:nvSpPr>
        <p:spPr/>
        <p:txBody>
          <a:bodyPr/>
          <a:lstStyle/>
          <a:p>
            <a:fld id="{C105C796-4510-4E54-A945-40276B7DD402}"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81600" y="1676400"/>
            <a:ext cx="2514600" cy="1874837"/>
          </a:xfrm>
        </p:spPr>
        <p:txBody>
          <a:bodyPr anchor="b">
            <a:normAutofit/>
          </a:bodyPr>
          <a:lstStyle>
            <a:lvl1pPr algn="r">
              <a:defRPr sz="2000" b="0">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304800" y="1676400"/>
            <a:ext cx="4700016" cy="3505200"/>
          </a:xfrm>
        </p:spPr>
        <p:txBody>
          <a:bodyPr>
            <a:normAutofit/>
          </a:bodyPr>
          <a:lstStyle>
            <a:lvl1pPr marL="228600" indent="-182880">
              <a:defRPr sz="12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4" name="Text Placeholder 3"/>
          <p:cNvSpPr>
            <a:spLocks noGrp="1"/>
          </p:cNvSpPr>
          <p:nvPr>
            <p:ph type="body" sz="half" idx="2"/>
          </p:nvPr>
        </p:nvSpPr>
        <p:spPr>
          <a:xfrm>
            <a:off x="5486400" y="3552372"/>
            <a:ext cx="2209800" cy="1629228"/>
          </a:xfrm>
        </p:spPr>
        <p:txBody>
          <a:bodyPr anchor="t">
            <a:normAutofit/>
          </a:bodyPr>
          <a:lstStyle>
            <a:lvl1pPr marL="0" indent="0" algn="r">
              <a:buNone/>
              <a:defRPr sz="12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75D4F21E-79CD-4C07-80DF-C26FCE9A1B17}" type="datetimeFigureOut">
              <a:rPr lang="en-US" smtClean="0"/>
              <a:pPr/>
              <a:t>10/9/2012</a:t>
            </a:fld>
            <a:endParaRPr lang="en-US"/>
          </a:p>
        </p:txBody>
      </p:sp>
      <p:sp>
        <p:nvSpPr>
          <p:cNvPr id="16" name="Slide Number Placeholder 15"/>
          <p:cNvSpPr>
            <a:spLocks noGrp="1"/>
          </p:cNvSpPr>
          <p:nvPr>
            <p:ph type="sldNum" sz="quarter" idx="11"/>
          </p:nvPr>
        </p:nvSpPr>
        <p:spPr/>
        <p:txBody>
          <a:bodyPr/>
          <a:lstStyle/>
          <a:p>
            <a:fld id="{C105C796-4510-4E54-A945-40276B7DD402}"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76400"/>
            <a:ext cx="4696967" cy="35052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11" name="Title 1"/>
          <p:cNvSpPr>
            <a:spLocks noGrp="1"/>
          </p:cNvSpPr>
          <p:nvPr>
            <p:ph type="title"/>
          </p:nvPr>
        </p:nvSpPr>
        <p:spPr>
          <a:xfrm>
            <a:off x="5181600" y="1676400"/>
            <a:ext cx="2514600" cy="1875972"/>
          </a:xfrm>
        </p:spPr>
        <p:txBody>
          <a:bodyPr anchor="b">
            <a:normAutofit/>
          </a:bodyPr>
          <a:lstStyle>
            <a:lvl1pPr algn="r">
              <a:defRPr sz="2000" b="0">
                <a:effectLst/>
              </a:defRPr>
            </a:lvl1pPr>
          </a:lstStyle>
          <a:p>
            <a:r>
              <a:rPr lang="en-US" smtClean="0"/>
              <a:t>Click to edit Master title style</a:t>
            </a:r>
            <a:endParaRPr lang="en-US" dirty="0"/>
          </a:p>
        </p:txBody>
      </p:sp>
      <p:sp>
        <p:nvSpPr>
          <p:cNvPr id="12" name="Text Placeholder 3"/>
          <p:cNvSpPr>
            <a:spLocks noGrp="1"/>
          </p:cNvSpPr>
          <p:nvPr>
            <p:ph type="body" sz="half" idx="2"/>
          </p:nvPr>
        </p:nvSpPr>
        <p:spPr>
          <a:xfrm>
            <a:off x="5486400" y="3552372"/>
            <a:ext cx="2209800" cy="1629228"/>
          </a:xfrm>
        </p:spPr>
        <p:txBody>
          <a:bodyPr anchor="t">
            <a:normAutofit/>
          </a:bodyPr>
          <a:lstStyle>
            <a:lvl1pPr marL="0" indent="0" algn="r">
              <a:buNone/>
              <a:defRPr sz="12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Date Placeholder 15"/>
          <p:cNvSpPr>
            <a:spLocks noGrp="1"/>
          </p:cNvSpPr>
          <p:nvPr>
            <p:ph type="dt" sz="half" idx="10"/>
          </p:nvPr>
        </p:nvSpPr>
        <p:spPr/>
        <p:txBody>
          <a:bodyPr/>
          <a:lstStyle/>
          <a:p>
            <a:fld id="{75D4F21E-79CD-4C07-80DF-C26FCE9A1B17}" type="datetimeFigureOut">
              <a:rPr lang="en-US" smtClean="0"/>
              <a:pPr/>
              <a:t>10/9/2012</a:t>
            </a:fld>
            <a:endParaRPr lang="en-US"/>
          </a:p>
        </p:txBody>
      </p:sp>
      <p:sp>
        <p:nvSpPr>
          <p:cNvPr id="17" name="Slide Number Placeholder 16"/>
          <p:cNvSpPr>
            <a:spLocks noGrp="1"/>
          </p:cNvSpPr>
          <p:nvPr>
            <p:ph type="sldNum" sz="quarter" idx="11"/>
          </p:nvPr>
        </p:nvSpPr>
        <p:spPr/>
        <p:txBody>
          <a:bodyPr/>
          <a:lstStyle/>
          <a:p>
            <a:fld id="{C105C796-4510-4E54-A945-40276B7DD402}" type="slidenum">
              <a:rPr lang="en-US" smtClean="0"/>
              <a:pPr/>
              <a:t>‹#›</a:t>
            </a:fld>
            <a:endParaRPr lang="en-US"/>
          </a:p>
        </p:txBody>
      </p:sp>
      <p:sp>
        <p:nvSpPr>
          <p:cNvPr id="18" name="Footer Placeholder 17"/>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Picture 11" descr="sphere2.png"/>
          <p:cNvPicPr>
            <a:picLocks noChangeAspect="1"/>
          </p:cNvPicPr>
          <p:nvPr/>
        </p:nvPicPr>
        <p:blipFill>
          <a:blip r:embed="rId13" cstate="print"/>
          <a:stretch>
            <a:fillRect/>
          </a:stretch>
        </p:blipFill>
        <p:spPr>
          <a:xfrm>
            <a:off x="8823693" y="0"/>
            <a:ext cx="320307" cy="6858000"/>
          </a:xfrm>
          <a:prstGeom prst="rect">
            <a:avLst/>
          </a:prstGeom>
        </p:spPr>
      </p:pic>
      <p:sp>
        <p:nvSpPr>
          <p:cNvPr id="2" name="Title Placeholder 1"/>
          <p:cNvSpPr>
            <a:spLocks noGrp="1"/>
          </p:cNvSpPr>
          <p:nvPr>
            <p:ph type="title"/>
          </p:nvPr>
        </p:nvSpPr>
        <p:spPr>
          <a:xfrm>
            <a:off x="4876800" y="457200"/>
            <a:ext cx="2819400" cy="5715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457200"/>
            <a:ext cx="3657600" cy="57149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Slide Number Placeholder 7"/>
          <p:cNvSpPr>
            <a:spLocks noGrp="1"/>
          </p:cNvSpPr>
          <p:nvPr>
            <p:ph type="sldNum" sz="quarter" idx="4"/>
          </p:nvPr>
        </p:nvSpPr>
        <p:spPr>
          <a:xfrm>
            <a:off x="7772400" y="6400800"/>
            <a:ext cx="533400" cy="152400"/>
          </a:xfrm>
          <a:prstGeom prst="rect">
            <a:avLst/>
          </a:prstGeom>
        </p:spPr>
        <p:txBody>
          <a:bodyPr vert="horz" lIns="91440" tIns="45720" rIns="91440" bIns="45720" rtlCol="0" anchor="ctr"/>
          <a:lstStyle>
            <a:lvl1pPr algn="ctr">
              <a:defRPr sz="1050">
                <a:solidFill>
                  <a:schemeClr val="tx1">
                    <a:lumMod val="50000"/>
                    <a:lumOff val="50000"/>
                  </a:schemeClr>
                </a:solidFill>
              </a:defRPr>
            </a:lvl1pPr>
          </a:lstStyle>
          <a:p>
            <a:fld id="{C105C796-4510-4E54-A945-40276B7DD402}" type="slidenum">
              <a:rPr lang="en-US" smtClean="0"/>
              <a:pPr/>
              <a:t>‹#›</a:t>
            </a:fld>
            <a:endParaRPr lang="en-US"/>
          </a:p>
        </p:txBody>
      </p:sp>
      <p:sp>
        <p:nvSpPr>
          <p:cNvPr id="9" name="Date Placeholder 8"/>
          <p:cNvSpPr>
            <a:spLocks noGrp="1"/>
          </p:cNvSpPr>
          <p:nvPr>
            <p:ph type="dt" sz="half" idx="2"/>
          </p:nvPr>
        </p:nvSpPr>
        <p:spPr>
          <a:xfrm>
            <a:off x="4876801" y="6426201"/>
            <a:ext cx="2819399" cy="126999"/>
          </a:xfrm>
          <a:prstGeom prst="rect">
            <a:avLst/>
          </a:prstGeom>
        </p:spPr>
        <p:txBody>
          <a:bodyPr vert="horz" lIns="91440" tIns="45720" rIns="91440" bIns="45720" rtlCol="0" anchor="ctr"/>
          <a:lstStyle>
            <a:lvl1pPr algn="r">
              <a:defRPr sz="1050">
                <a:solidFill>
                  <a:schemeClr val="tx1">
                    <a:lumMod val="50000"/>
                    <a:lumOff val="50000"/>
                  </a:schemeClr>
                </a:solidFill>
              </a:defRPr>
            </a:lvl1pPr>
          </a:lstStyle>
          <a:p>
            <a:fld id="{75D4F21E-79CD-4C07-80DF-C26FCE9A1B17}" type="datetimeFigureOut">
              <a:rPr lang="en-US" smtClean="0"/>
              <a:pPr/>
              <a:t>10/9/2012</a:t>
            </a:fld>
            <a:endParaRPr lang="en-US"/>
          </a:p>
        </p:txBody>
      </p:sp>
      <p:sp>
        <p:nvSpPr>
          <p:cNvPr id="10" name="Footer Placeholder 9"/>
          <p:cNvSpPr>
            <a:spLocks noGrp="1"/>
          </p:cNvSpPr>
          <p:nvPr>
            <p:ph type="ftr" sz="quarter" idx="3"/>
          </p:nvPr>
        </p:nvSpPr>
        <p:spPr>
          <a:xfrm>
            <a:off x="4875213" y="6296248"/>
            <a:ext cx="2820987" cy="152400"/>
          </a:xfrm>
          <a:prstGeom prst="rect">
            <a:avLst/>
          </a:prstGeom>
        </p:spPr>
        <p:txBody>
          <a:bodyPr vert="horz" lIns="91440" tIns="45720" rIns="91440" bIns="45720" rtlCol="0" anchor="b"/>
          <a:lstStyle>
            <a:lvl1pPr algn="r">
              <a:defRPr sz="1050">
                <a:solidFill>
                  <a:schemeClr val="tx1"/>
                </a:solidFill>
              </a:defRPr>
            </a:lvl1pPr>
          </a:lstStyle>
          <a:p>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r" defTabSz="914400" rtl="0"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p:titleStyle>
    <p:bodyStyle>
      <a:lvl1pPr marL="182880" indent="-182880" algn="l" defTabSz="914400" rtl="0" eaLnBrk="1" latinLnBrk="0" hangingPunct="1">
        <a:spcBef>
          <a:spcPct val="20000"/>
        </a:spcBef>
        <a:buClr>
          <a:schemeClr val="tx1">
            <a:lumMod val="50000"/>
            <a:lumOff val="50000"/>
          </a:schemeClr>
        </a:buClr>
        <a:buFont typeface="Wingdings" pitchFamily="2" charset="2"/>
        <a:buChar char="§"/>
        <a:defRPr sz="1800" kern="1200">
          <a:solidFill>
            <a:schemeClr val="tx1">
              <a:lumMod val="85000"/>
            </a:schemeClr>
          </a:solidFill>
          <a:latin typeface="+mn-lt"/>
          <a:ea typeface="+mn-ea"/>
          <a:cs typeface="+mn-cs"/>
        </a:defRPr>
      </a:lvl1pPr>
      <a:lvl2pPr marL="41148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2pPr>
      <a:lvl3pPr marL="59436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3pPr>
      <a:lvl4pPr marL="77724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4pPr>
      <a:lvl5pPr marL="96012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5pPr>
      <a:lvl6pPr marL="114300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6pPr>
      <a:lvl7pPr marL="132588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7pPr>
      <a:lvl8pPr marL="150876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8pPr>
      <a:lvl9pPr marL="169164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deakin.edu.au/current-students/study-support/study-skills/handouts/essay.php" TargetMode="External"/><Relationship Id="rId3" Type="http://schemas.openxmlformats.org/officeDocument/2006/relationships/hyperlink" Target="http://www.chronicle.com/article/Unconscious-Plagiarism/127928" TargetMode="External"/><Relationship Id="rId7" Type="http://schemas.openxmlformats.org/officeDocument/2006/relationships/hyperlink" Target="http://tilt.library.skagit.edu/module4/plagiarism.htm" TargetMode="External"/><Relationship Id="rId2" Type="http://schemas.openxmlformats.org/officeDocument/2006/relationships/hyperlink" Target="http://writing.wisc.edu/Handbook/QPA_plagiarism.html" TargetMode="External"/><Relationship Id="rId1" Type="http://schemas.openxmlformats.org/officeDocument/2006/relationships/slideLayout" Target="../slideLayouts/slideLayout2.xml"/><Relationship Id="rId6" Type="http://schemas.openxmlformats.org/officeDocument/2006/relationships/hyperlink" Target="http://www.thefreedictionary.com/_/dict.aspx?word=paraphrasing" TargetMode="External"/><Relationship Id="rId5" Type="http://schemas.openxmlformats.org/officeDocument/2006/relationships/hyperlink" Target="http://www.oxforddictionaries.com/definition/english/quotation" TargetMode="External"/><Relationship Id="rId4" Type="http://schemas.openxmlformats.org/officeDocument/2006/relationships/hyperlink" Target="http://www.abertay.ac.uk/studying/support/academic"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oxforddictionaries.com/definition/english/quotation" TargetMode="External"/><Relationship Id="rId2" Type="http://schemas.openxmlformats.org/officeDocument/2006/relationships/hyperlink" Target="http://www.thefreedictionary.com/_/dict.aspx?word=paraphrasin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oxforddictionaries.com/definition/english/quotation"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sz="2400" dirty="0" smtClean="0">
                <a:latin typeface="Bookman Old Style" pitchFamily="18" charset="0"/>
              </a:rPr>
              <a:t>How To Avoid It</a:t>
            </a:r>
          </a:p>
          <a:p>
            <a:r>
              <a:rPr lang="en-US" dirty="0" smtClean="0">
                <a:latin typeface="Bookman Old Style" pitchFamily="18" charset="0"/>
              </a:rPr>
              <a:t>By: Alinafe Malonje</a:t>
            </a:r>
            <a:endParaRPr lang="en-US" dirty="0">
              <a:latin typeface="Bookman Old Style" pitchFamily="18" charset="0"/>
            </a:endParaRPr>
          </a:p>
        </p:txBody>
      </p:sp>
      <p:sp>
        <p:nvSpPr>
          <p:cNvPr id="2" name="Title 1"/>
          <p:cNvSpPr>
            <a:spLocks noGrp="1"/>
          </p:cNvSpPr>
          <p:nvPr>
            <p:ph type="title"/>
          </p:nvPr>
        </p:nvSpPr>
        <p:spPr/>
        <p:txBody>
          <a:bodyPr>
            <a:normAutofit/>
          </a:bodyPr>
          <a:lstStyle/>
          <a:p>
            <a:r>
              <a:rPr lang="en-US" sz="4400" dirty="0" smtClean="0">
                <a:latin typeface="Bookman Old Style" pitchFamily="18" charset="0"/>
              </a:rPr>
              <a:t>PLAGIARISM</a:t>
            </a:r>
            <a:endParaRPr lang="en-US" sz="4400" dirty="0">
              <a:latin typeface="Bookman Old Style" pitchFamily="18" charset="0"/>
            </a:endParaRPr>
          </a:p>
        </p:txBody>
      </p:sp>
    </p:spTree>
    <p:extLst>
      <p:ext uri="{BB962C8B-B14F-4D97-AF65-F5344CB8AC3E}">
        <p14:creationId xmlns:p14="http://schemas.microsoft.com/office/powerpoint/2010/main" val="357216778"/>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 y="990600"/>
            <a:ext cx="8686800" cy="5109091"/>
          </a:xfrm>
          <a:prstGeom prst="rect">
            <a:avLst/>
          </a:prstGeom>
          <a:noFill/>
        </p:spPr>
        <p:txBody>
          <a:bodyPr wrap="square" rtlCol="0">
            <a:spAutoFit/>
          </a:bodyPr>
          <a:lstStyle/>
          <a:p>
            <a:pPr>
              <a:buFont typeface="Wingdings" pitchFamily="2" charset="2"/>
              <a:buChar char="Ø"/>
            </a:pPr>
            <a:r>
              <a:rPr lang="en-US" sz="2800" u="sng" dirty="0" smtClean="0">
                <a:hlinkClick r:id="rId2"/>
              </a:rPr>
              <a:t>http://writing.wisc.edu/Handbook/QPA_plagiarism.html</a:t>
            </a:r>
            <a:endParaRPr lang="en-US" sz="2800" dirty="0" smtClean="0"/>
          </a:p>
          <a:p>
            <a:pPr>
              <a:buFont typeface="Wingdings" pitchFamily="2" charset="2"/>
              <a:buChar char="Ø"/>
            </a:pPr>
            <a:r>
              <a:rPr lang="en-US" sz="2800" dirty="0" smtClean="0">
                <a:hlinkClick r:id="rId3"/>
              </a:rPr>
              <a:t>http://www.chronicle.com/article/Unconscious-Plagiarism/127928</a:t>
            </a:r>
            <a:endParaRPr lang="en-US" sz="2800" dirty="0" smtClean="0"/>
          </a:p>
          <a:p>
            <a:pPr>
              <a:buFont typeface="Wingdings" pitchFamily="2" charset="2"/>
              <a:buChar char="Ø"/>
            </a:pPr>
            <a:r>
              <a:rPr lang="en-US" sz="2800" dirty="0" smtClean="0">
                <a:hlinkClick r:id="rId4"/>
              </a:rPr>
              <a:t>http://www.abertay.ac.uk/studying/support/academic</a:t>
            </a:r>
            <a:endParaRPr lang="en-US" sz="2800" dirty="0" smtClean="0"/>
          </a:p>
          <a:p>
            <a:pPr>
              <a:buFont typeface="Wingdings" pitchFamily="2" charset="2"/>
              <a:buChar char="Ø"/>
            </a:pPr>
            <a:r>
              <a:rPr lang="en-US" sz="2800" dirty="0" smtClean="0">
                <a:solidFill>
                  <a:srgbClr val="0070C0"/>
                </a:solidFill>
                <a:hlinkClick r:id="rId5"/>
              </a:rPr>
              <a:t>www.oxforddictionaries.com/definition/english/quotation</a:t>
            </a:r>
            <a:endParaRPr lang="en-US" sz="2800" dirty="0" smtClean="0">
              <a:solidFill>
                <a:srgbClr val="0070C0"/>
              </a:solidFill>
            </a:endParaRPr>
          </a:p>
          <a:p>
            <a:pPr>
              <a:buFont typeface="Wingdings" pitchFamily="2" charset="2"/>
              <a:buChar char="Ø"/>
            </a:pPr>
            <a:r>
              <a:rPr lang="en-US" sz="2800" dirty="0" smtClean="0">
                <a:hlinkClick r:id="rId6"/>
              </a:rPr>
              <a:t>www.thefreedictionary.com/_/</a:t>
            </a:r>
            <a:r>
              <a:rPr lang="en-US" sz="2800" dirty="0" smtClean="0">
                <a:hlinkClick r:id="rId6"/>
              </a:rPr>
              <a:t>dict.aspx?word=paraphrasing</a:t>
            </a:r>
            <a:endParaRPr lang="en-US" sz="2800" dirty="0" smtClean="0"/>
          </a:p>
          <a:p>
            <a:pPr>
              <a:buFont typeface="Wingdings" pitchFamily="2" charset="2"/>
              <a:buChar char="Ø"/>
            </a:pPr>
            <a:r>
              <a:rPr lang="en-US" sz="2800" dirty="0">
                <a:hlinkClick r:id="rId7"/>
              </a:rPr>
              <a:t>http://</a:t>
            </a:r>
            <a:r>
              <a:rPr lang="en-US" sz="2800" dirty="0" smtClean="0">
                <a:hlinkClick r:id="rId7"/>
              </a:rPr>
              <a:t>tilt.library.skagit.edu/module4/plagiarism.htm</a:t>
            </a:r>
            <a:endParaRPr lang="en-US" sz="2800" dirty="0" smtClean="0"/>
          </a:p>
          <a:p>
            <a:pPr>
              <a:buFont typeface="Wingdings" pitchFamily="2" charset="2"/>
              <a:buChar char="Ø"/>
            </a:pPr>
            <a:r>
              <a:rPr lang="en-US" sz="2800" dirty="0">
                <a:hlinkClick r:id="rId8"/>
              </a:rPr>
              <a:t>http://deakin.edu.au/current-students/study-support/study-skills/handouts/essay.php</a:t>
            </a:r>
            <a:endParaRPr lang="en-US" sz="2800" dirty="0" smtClean="0"/>
          </a:p>
          <a:p>
            <a:endParaRPr lang="en-US" dirty="0"/>
          </a:p>
        </p:txBody>
      </p:sp>
      <p:sp>
        <p:nvSpPr>
          <p:cNvPr id="6" name="Rectangle 5"/>
          <p:cNvSpPr/>
          <p:nvPr/>
        </p:nvSpPr>
        <p:spPr>
          <a:xfrm>
            <a:off x="609600" y="152400"/>
            <a:ext cx="3787768" cy="923330"/>
          </a:xfrm>
          <a:prstGeom prst="rect">
            <a:avLst/>
          </a:prstGeom>
          <a:noFill/>
        </p:spPr>
        <p:txBody>
          <a:bodyPr wrap="non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Bibliography</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95600" y="0"/>
            <a:ext cx="2929135" cy="830997"/>
          </a:xfrm>
          <a:prstGeom prst="rect">
            <a:avLst/>
          </a:prstGeom>
          <a:noFill/>
        </p:spPr>
        <p:txBody>
          <a:bodyPr wrap="none" lIns="91440" tIns="45720" rIns="91440" bIns="45720">
            <a:spAutoFit/>
          </a:bodyPr>
          <a:lstStyle/>
          <a:p>
            <a:pPr algn="ctr"/>
            <a:r>
              <a:rPr lang="en-US" sz="4800" b="1" u="sng"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Avoiding It</a:t>
            </a:r>
            <a:endParaRPr lang="en-US" sz="4800" b="1" u="sng"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5" name="TextBox 4"/>
          <p:cNvSpPr txBox="1"/>
          <p:nvPr/>
        </p:nvSpPr>
        <p:spPr>
          <a:xfrm>
            <a:off x="2971800" y="3276600"/>
            <a:ext cx="5791200" cy="3046988"/>
          </a:xfrm>
          <a:prstGeom prst="rect">
            <a:avLst/>
          </a:prstGeom>
          <a:noFill/>
        </p:spPr>
        <p:txBody>
          <a:bodyPr wrap="square" rtlCol="0">
            <a:spAutoFit/>
          </a:bodyPr>
          <a:lstStyle/>
          <a:p>
            <a:r>
              <a:rPr lang="en-US" sz="2800" dirty="0" smtClean="0">
                <a:latin typeface="Bookman Old Style" pitchFamily="18" charset="0"/>
              </a:rPr>
              <a:t>Plagiarism can be avoided through a number of methods. These are:</a:t>
            </a:r>
          </a:p>
          <a:p>
            <a:endParaRPr lang="en-US" dirty="0" smtClean="0">
              <a:latin typeface="Bookman Old Style" pitchFamily="18" charset="0"/>
            </a:endParaRPr>
          </a:p>
          <a:p>
            <a:pPr>
              <a:buFont typeface="Wingdings" pitchFamily="2" charset="2"/>
              <a:buChar char="Ø"/>
            </a:pPr>
            <a:r>
              <a:rPr lang="en-US" sz="2400" dirty="0" smtClean="0">
                <a:latin typeface="Bookman Old Style" pitchFamily="18" charset="0"/>
              </a:rPr>
              <a:t>Paraphrasing</a:t>
            </a:r>
          </a:p>
          <a:p>
            <a:pPr>
              <a:buFont typeface="Wingdings" pitchFamily="2" charset="2"/>
              <a:buChar char="Ø"/>
            </a:pPr>
            <a:r>
              <a:rPr lang="en-US" sz="2400" dirty="0" smtClean="0">
                <a:latin typeface="Bookman Old Style" pitchFamily="18" charset="0"/>
              </a:rPr>
              <a:t>Quoting</a:t>
            </a:r>
          </a:p>
          <a:p>
            <a:pPr>
              <a:buFont typeface="Wingdings" pitchFamily="2" charset="2"/>
              <a:buChar char="Ø"/>
            </a:pPr>
            <a:r>
              <a:rPr lang="en-US" sz="2400" dirty="0" smtClean="0">
                <a:latin typeface="Bookman Old Style" pitchFamily="18" charset="0"/>
              </a:rPr>
              <a:t>Referencing</a:t>
            </a:r>
          </a:p>
          <a:p>
            <a:pPr>
              <a:buFont typeface="Wingdings" pitchFamily="2" charset="2"/>
              <a:buChar char="Ø"/>
            </a:pPr>
            <a:endParaRPr lang="en-US" dirty="0"/>
          </a:p>
        </p:txBody>
      </p:sp>
      <p:pic>
        <p:nvPicPr>
          <p:cNvPr id="6" name="Picture 5" descr="plagiarism.GIF"/>
          <p:cNvPicPr>
            <a:picLocks noChangeAspect="1"/>
          </p:cNvPicPr>
          <p:nvPr/>
        </p:nvPicPr>
        <p:blipFill>
          <a:blip r:embed="rId2" cstate="print"/>
          <a:stretch>
            <a:fillRect/>
          </a:stretch>
        </p:blipFill>
        <p:spPr>
          <a:xfrm>
            <a:off x="457200" y="914400"/>
            <a:ext cx="4650154" cy="2590800"/>
          </a:xfrm>
          <a:prstGeom prst="rect">
            <a:avLst/>
          </a:prstGeom>
        </p:spPr>
      </p:pic>
    </p:spTree>
    <p:extLst>
      <p:ext uri="{BB962C8B-B14F-4D97-AF65-F5344CB8AC3E}">
        <p14:creationId xmlns:p14="http://schemas.microsoft.com/office/powerpoint/2010/main" val="202853390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71600" y="0"/>
            <a:ext cx="6285055" cy="830997"/>
          </a:xfrm>
          <a:prstGeom prst="rect">
            <a:avLst/>
          </a:prstGeom>
          <a:noFill/>
        </p:spPr>
        <p:txBody>
          <a:bodyPr wrap="none" lIns="91440" tIns="45720" rIns="91440" bIns="45720">
            <a:spAutoFit/>
          </a:bodyPr>
          <a:lstStyle/>
          <a:p>
            <a:pPr algn="ctr"/>
            <a:r>
              <a:rPr lang="en-US" sz="4800" b="1" u="sng"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Paraphrasing &amp; Quoting</a:t>
            </a:r>
            <a:endParaRPr lang="en-US" sz="4800" b="1" u="sng"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5" name="TextBox 4"/>
          <p:cNvSpPr txBox="1"/>
          <p:nvPr/>
        </p:nvSpPr>
        <p:spPr>
          <a:xfrm>
            <a:off x="228600" y="838200"/>
            <a:ext cx="4191000" cy="2985433"/>
          </a:xfrm>
          <a:prstGeom prst="rect">
            <a:avLst/>
          </a:prstGeom>
          <a:noFill/>
        </p:spPr>
        <p:txBody>
          <a:bodyPr wrap="square" rtlCol="0">
            <a:spAutoFit/>
          </a:bodyPr>
          <a:lstStyle/>
          <a:p>
            <a:r>
              <a:rPr lang="en-US" sz="2800" u="sng" dirty="0" smtClean="0"/>
              <a:t>Paraphrasing:</a:t>
            </a:r>
          </a:p>
          <a:p>
            <a:r>
              <a:rPr lang="en-US" sz="2800" dirty="0" smtClean="0"/>
              <a:t>“A restatement of a text or passage in another form or other words-often to clarify meaning”- </a:t>
            </a:r>
            <a:r>
              <a:rPr lang="en-US" sz="2400" dirty="0" smtClean="0">
                <a:hlinkClick r:id="rId2"/>
              </a:rPr>
              <a:t>www.thefreedictionary.com/_/dict.aspx?word=paraphrasing</a:t>
            </a:r>
            <a:endParaRPr lang="en-US" sz="2400" dirty="0" smtClean="0"/>
          </a:p>
        </p:txBody>
      </p:sp>
      <p:sp>
        <p:nvSpPr>
          <p:cNvPr id="6" name="TextBox 5"/>
          <p:cNvSpPr txBox="1"/>
          <p:nvPr/>
        </p:nvSpPr>
        <p:spPr>
          <a:xfrm>
            <a:off x="4495800" y="3048000"/>
            <a:ext cx="4191000" cy="3416320"/>
          </a:xfrm>
          <a:prstGeom prst="rect">
            <a:avLst/>
          </a:prstGeom>
          <a:noFill/>
        </p:spPr>
        <p:txBody>
          <a:bodyPr wrap="square" rtlCol="0">
            <a:spAutoFit/>
          </a:bodyPr>
          <a:lstStyle/>
          <a:p>
            <a:r>
              <a:rPr lang="en-US" sz="2800" u="sng" dirty="0" smtClean="0"/>
              <a:t>Quoting:</a:t>
            </a:r>
          </a:p>
          <a:p>
            <a:r>
              <a:rPr lang="en-US" sz="2800" dirty="0" smtClean="0"/>
              <a:t>“A group of words taken from a text or speech and repeated by someone other than the author/speaker”-</a:t>
            </a:r>
          </a:p>
          <a:p>
            <a:r>
              <a:rPr lang="en-US" sz="2400" dirty="0" smtClean="0">
                <a:solidFill>
                  <a:srgbClr val="0070C0"/>
                </a:solidFill>
                <a:hlinkClick r:id="rId3"/>
              </a:rPr>
              <a:t>www.oxforddictionaries.com/definition/english/quotation</a:t>
            </a:r>
            <a:endParaRPr lang="en-US" sz="2400" dirty="0" smtClean="0"/>
          </a:p>
        </p:txBody>
      </p:sp>
    </p:spTree>
    <p:extLst>
      <p:ext uri="{BB962C8B-B14F-4D97-AF65-F5344CB8AC3E}">
        <p14:creationId xmlns:p14="http://schemas.microsoft.com/office/powerpoint/2010/main" val="1678765835"/>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76400" y="0"/>
            <a:ext cx="5817875" cy="830997"/>
          </a:xfrm>
          <a:prstGeom prst="rect">
            <a:avLst/>
          </a:prstGeom>
          <a:noFill/>
        </p:spPr>
        <p:txBody>
          <a:bodyPr wrap="none" lIns="91440" tIns="45720" rIns="91440" bIns="45720">
            <a:spAutoFit/>
          </a:bodyPr>
          <a:lstStyle/>
          <a:p>
            <a:pPr algn="ctr"/>
            <a:r>
              <a:rPr lang="en-US" sz="4800" b="1" u="sng"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Paraphrasing a Source</a:t>
            </a:r>
            <a:endParaRPr lang="en-US" sz="4800" b="1" u="sng"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5" name="TextBox 4"/>
          <p:cNvSpPr txBox="1"/>
          <p:nvPr/>
        </p:nvSpPr>
        <p:spPr>
          <a:xfrm>
            <a:off x="1295400" y="990600"/>
            <a:ext cx="6629400" cy="5170646"/>
          </a:xfrm>
          <a:prstGeom prst="rect">
            <a:avLst/>
          </a:prstGeom>
          <a:noFill/>
        </p:spPr>
        <p:txBody>
          <a:bodyPr wrap="square" rtlCol="0">
            <a:spAutoFit/>
          </a:bodyPr>
          <a:lstStyle/>
          <a:p>
            <a:r>
              <a:rPr lang="en-US" sz="2400" dirty="0" smtClean="0"/>
              <a:t>When paraphrasing a source you must:</a:t>
            </a:r>
          </a:p>
          <a:p>
            <a:endParaRPr lang="en-US" sz="2400" dirty="0" smtClean="0"/>
          </a:p>
          <a:p>
            <a:pPr>
              <a:buFont typeface="Wingdings" pitchFamily="2" charset="2"/>
              <a:buChar char="Ø"/>
            </a:pPr>
            <a:r>
              <a:rPr lang="en-US" sz="2400" dirty="0" smtClean="0"/>
              <a:t>Read through the text that you would like to paraphrase</a:t>
            </a:r>
          </a:p>
          <a:p>
            <a:pPr>
              <a:buFont typeface="Wingdings" pitchFamily="2" charset="2"/>
              <a:buChar char="Ø"/>
            </a:pPr>
            <a:r>
              <a:rPr lang="en-US" sz="2400" dirty="0" smtClean="0"/>
              <a:t>After you have read and understood the piece of text, take a 5-10 minute break. Then summarise what you read in your own words.</a:t>
            </a:r>
          </a:p>
          <a:p>
            <a:pPr>
              <a:buFont typeface="Wingdings" pitchFamily="2" charset="2"/>
              <a:buChar char="Ø"/>
            </a:pPr>
            <a:r>
              <a:rPr lang="en-US" sz="2400" dirty="0" smtClean="0"/>
              <a:t>When something is very difficult to paraphrase, start by writing it down in simplest form, then write it down a 2</a:t>
            </a:r>
            <a:r>
              <a:rPr lang="en-US" sz="2400" baseline="30000" dirty="0" smtClean="0"/>
              <a:t>nd</a:t>
            </a:r>
            <a:r>
              <a:rPr lang="en-US" sz="2400" dirty="0" smtClean="0"/>
              <a:t> time, how you would expect it to be written.</a:t>
            </a:r>
          </a:p>
          <a:p>
            <a:pPr>
              <a:buFont typeface="Wingdings" pitchFamily="2" charset="2"/>
              <a:buChar char="Ø"/>
            </a:pPr>
            <a:r>
              <a:rPr lang="en-US" sz="2400" dirty="0" smtClean="0"/>
              <a:t>Some words cannot be simplified because they are a technical term or a phrase used professionally.</a:t>
            </a:r>
          </a:p>
          <a:p>
            <a:endParaRPr lang="en-US" dirty="0"/>
          </a:p>
        </p:txBody>
      </p:sp>
    </p:spTree>
    <p:extLst>
      <p:ext uri="{BB962C8B-B14F-4D97-AF65-F5344CB8AC3E}">
        <p14:creationId xmlns:p14="http://schemas.microsoft.com/office/powerpoint/2010/main" val="2820243874"/>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152400"/>
            <a:ext cx="8402300" cy="707886"/>
          </a:xfrm>
          <a:prstGeom prst="rect">
            <a:avLst/>
          </a:prstGeom>
          <a:noFill/>
        </p:spPr>
        <p:txBody>
          <a:bodyPr wrap="none" lIns="91440" tIns="45720" rIns="91440" bIns="45720">
            <a:spAutoFit/>
          </a:bodyPr>
          <a:lstStyle/>
          <a:p>
            <a:pPr algn="ctr"/>
            <a:r>
              <a:rPr lang="en-US" sz="4000" b="1" u="sng"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Successful &amp; Unsuccessful Paraphrases</a:t>
            </a:r>
            <a:endParaRPr lang="en-US" sz="4000" b="1" u="sng"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5" name="TextBox 4"/>
          <p:cNvSpPr txBox="1"/>
          <p:nvPr/>
        </p:nvSpPr>
        <p:spPr>
          <a:xfrm>
            <a:off x="1905000" y="1219200"/>
            <a:ext cx="4876800" cy="1785104"/>
          </a:xfrm>
          <a:prstGeom prst="rect">
            <a:avLst/>
          </a:prstGeom>
          <a:noFill/>
        </p:spPr>
        <p:txBody>
          <a:bodyPr wrap="square" rtlCol="0">
            <a:spAutoFit/>
          </a:bodyPr>
          <a:lstStyle/>
          <a:p>
            <a:pPr algn="ctr"/>
            <a:r>
              <a:rPr lang="en-US" sz="2000" b="1" u="sng" dirty="0" smtClean="0"/>
              <a:t>Original:</a:t>
            </a:r>
          </a:p>
          <a:p>
            <a:r>
              <a:rPr lang="en-US" dirty="0" smtClean="0"/>
              <a:t>“By 1954, Vietnam was free of colonial rule , but it was divided into two states: in the north, the Viet Minh under  Ho Chi Minh retained control; in the south, a pro-Western regime was established with support from the United States”.</a:t>
            </a:r>
            <a:endParaRPr lang="en-US" dirty="0"/>
          </a:p>
        </p:txBody>
      </p:sp>
      <p:cxnSp>
        <p:nvCxnSpPr>
          <p:cNvPr id="7" name="Straight Arrow Connector 6"/>
          <p:cNvCxnSpPr/>
          <p:nvPr/>
        </p:nvCxnSpPr>
        <p:spPr>
          <a:xfrm flipH="1">
            <a:off x="3124200" y="2971800"/>
            <a:ext cx="990600" cy="990600"/>
          </a:xfrm>
          <a:prstGeom prst="straightConnector1">
            <a:avLst/>
          </a:prstGeom>
          <a:ln w="254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4191000" y="2971800"/>
            <a:ext cx="914400" cy="914400"/>
          </a:xfrm>
          <a:prstGeom prst="straightConnector1">
            <a:avLst/>
          </a:prstGeom>
          <a:ln w="254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28600" y="4038600"/>
            <a:ext cx="3886200" cy="2062103"/>
          </a:xfrm>
          <a:prstGeom prst="rect">
            <a:avLst/>
          </a:prstGeom>
          <a:noFill/>
        </p:spPr>
        <p:txBody>
          <a:bodyPr wrap="square" rtlCol="0">
            <a:spAutoFit/>
          </a:bodyPr>
          <a:lstStyle/>
          <a:p>
            <a:pPr algn="ctr"/>
            <a:r>
              <a:rPr lang="en-US" sz="2000" b="1" u="sng" dirty="0" smtClean="0"/>
              <a:t>Unsuccessful:</a:t>
            </a:r>
          </a:p>
          <a:p>
            <a:r>
              <a:rPr lang="en-US" dirty="0" smtClean="0"/>
              <a:t>By 1954 Vietnam was free of colonial rule, but it had become two states. In the North the Viet Minh had kept control and in the south a pro-Western regime had just been established and the United States supported it.</a:t>
            </a:r>
            <a:endParaRPr lang="en-US" dirty="0"/>
          </a:p>
        </p:txBody>
      </p:sp>
      <p:sp>
        <p:nvSpPr>
          <p:cNvPr id="16" name="TextBox 15"/>
          <p:cNvSpPr txBox="1"/>
          <p:nvPr/>
        </p:nvSpPr>
        <p:spPr>
          <a:xfrm>
            <a:off x="4572000" y="3964900"/>
            <a:ext cx="3962400" cy="2893100"/>
          </a:xfrm>
          <a:prstGeom prst="rect">
            <a:avLst/>
          </a:prstGeom>
          <a:noFill/>
        </p:spPr>
        <p:txBody>
          <a:bodyPr wrap="square" rtlCol="0">
            <a:spAutoFit/>
          </a:bodyPr>
          <a:lstStyle/>
          <a:p>
            <a:pPr algn="ctr"/>
            <a:r>
              <a:rPr lang="en-US" sz="2000" b="1" u="sng" dirty="0" smtClean="0"/>
              <a:t>Successful:</a:t>
            </a:r>
          </a:p>
          <a:p>
            <a:r>
              <a:rPr lang="en-US" dirty="0" smtClean="0"/>
              <a:t>1954, although Vietnam was no longer under colonial rule, it had been split into two states: North and South Vietnam. North Vietnam was still being ruled by the Viet Minh(under Ho Chi Minh) and in South  Vietnam a pro-Western government had been set up. This government had gained support from the United States.</a:t>
            </a:r>
            <a:endParaRPr lang="en-US"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0" y="0"/>
            <a:ext cx="4566571" cy="830997"/>
          </a:xfrm>
          <a:prstGeom prst="rect">
            <a:avLst/>
          </a:prstGeom>
          <a:noFill/>
        </p:spPr>
        <p:txBody>
          <a:bodyPr wrap="none" lIns="91440" tIns="45720" rIns="91440" bIns="45720">
            <a:spAutoFit/>
          </a:bodyPr>
          <a:lstStyle/>
          <a:p>
            <a:pPr algn="ctr"/>
            <a:r>
              <a:rPr lang="en-US" sz="4800" b="1" u="sng"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Quoting a Source</a:t>
            </a:r>
            <a:endParaRPr lang="en-US" sz="4800" b="1" u="sng"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5" name="TextBox 4"/>
          <p:cNvSpPr txBox="1"/>
          <p:nvPr/>
        </p:nvSpPr>
        <p:spPr>
          <a:xfrm>
            <a:off x="304800" y="990600"/>
            <a:ext cx="4191000" cy="3416320"/>
          </a:xfrm>
          <a:prstGeom prst="rect">
            <a:avLst/>
          </a:prstGeom>
          <a:noFill/>
        </p:spPr>
        <p:txBody>
          <a:bodyPr wrap="square" rtlCol="0">
            <a:spAutoFit/>
          </a:bodyPr>
          <a:lstStyle/>
          <a:p>
            <a:r>
              <a:rPr lang="en-US" sz="2400" dirty="0" smtClean="0"/>
              <a:t>When quoting a source you must:</a:t>
            </a:r>
          </a:p>
          <a:p>
            <a:pPr>
              <a:buFont typeface="Wingdings" pitchFamily="2" charset="2"/>
              <a:buChar char="Ø"/>
            </a:pPr>
            <a:r>
              <a:rPr lang="en-US" sz="2400" dirty="0" smtClean="0"/>
              <a:t> Use quotation marks around your selected piece of text</a:t>
            </a:r>
          </a:p>
          <a:p>
            <a:pPr>
              <a:buFont typeface="Wingdings" pitchFamily="2" charset="2"/>
              <a:buChar char="Ø"/>
            </a:pPr>
            <a:r>
              <a:rPr lang="en-US" sz="2400" dirty="0" smtClean="0"/>
              <a:t> Reference the author of your chosen piece of text</a:t>
            </a:r>
          </a:p>
          <a:p>
            <a:pPr>
              <a:buFont typeface="Wingdings" pitchFamily="2" charset="2"/>
              <a:buChar char="Ø"/>
            </a:pPr>
            <a:r>
              <a:rPr lang="en-US" sz="2400" dirty="0" smtClean="0"/>
              <a:t> Cite the place where you found the text: Websites, Books, Newspapers…etc.</a:t>
            </a:r>
          </a:p>
        </p:txBody>
      </p:sp>
      <p:sp>
        <p:nvSpPr>
          <p:cNvPr id="6" name="TextBox 5"/>
          <p:cNvSpPr txBox="1"/>
          <p:nvPr/>
        </p:nvSpPr>
        <p:spPr>
          <a:xfrm>
            <a:off x="4953000" y="3429000"/>
            <a:ext cx="3733800" cy="2831544"/>
          </a:xfrm>
          <a:prstGeom prst="rect">
            <a:avLst/>
          </a:prstGeom>
          <a:noFill/>
        </p:spPr>
        <p:txBody>
          <a:bodyPr wrap="square" rtlCol="0">
            <a:spAutoFit/>
          </a:bodyPr>
          <a:lstStyle/>
          <a:p>
            <a:r>
              <a:rPr lang="en-US" sz="2800" u="sng" dirty="0" err="1" smtClean="0"/>
              <a:t>E.g</a:t>
            </a:r>
            <a:r>
              <a:rPr lang="en-US" sz="2800" u="sng" dirty="0" smtClean="0"/>
              <a:t>:</a:t>
            </a:r>
          </a:p>
          <a:p>
            <a:r>
              <a:rPr lang="en-US" sz="2400" dirty="0" smtClean="0"/>
              <a:t>“A group of words taken from a text or speech and repeated by someone other than the author/speaker”-</a:t>
            </a:r>
          </a:p>
          <a:p>
            <a:r>
              <a:rPr lang="en-US" dirty="0" smtClean="0">
                <a:solidFill>
                  <a:srgbClr val="0070C0"/>
                </a:solidFill>
                <a:hlinkClick r:id="rId2"/>
              </a:rPr>
              <a:t>www.oxforddictionaries.com/definition/english/quotation</a:t>
            </a:r>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743200" y="0"/>
            <a:ext cx="3203890" cy="830997"/>
          </a:xfrm>
          <a:prstGeom prst="rect">
            <a:avLst/>
          </a:prstGeom>
          <a:noFill/>
        </p:spPr>
        <p:txBody>
          <a:bodyPr wrap="none" lIns="91440" tIns="45720" rIns="91440" bIns="45720">
            <a:spAutoFit/>
          </a:bodyPr>
          <a:lstStyle/>
          <a:p>
            <a:pPr algn="ctr"/>
            <a:r>
              <a:rPr lang="en-US" sz="4800" b="1" u="sng"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Referencing</a:t>
            </a:r>
            <a:endParaRPr lang="en-US" sz="4800" b="1" u="sng"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5" name="TextBox 4"/>
          <p:cNvSpPr txBox="1"/>
          <p:nvPr/>
        </p:nvSpPr>
        <p:spPr>
          <a:xfrm>
            <a:off x="457200" y="1143000"/>
            <a:ext cx="8305800" cy="1938992"/>
          </a:xfrm>
          <a:prstGeom prst="rect">
            <a:avLst/>
          </a:prstGeom>
          <a:noFill/>
        </p:spPr>
        <p:txBody>
          <a:bodyPr wrap="square" rtlCol="0">
            <a:spAutoFit/>
          </a:bodyPr>
          <a:lstStyle/>
          <a:p>
            <a:r>
              <a:rPr lang="en-US" sz="2000" dirty="0" smtClean="0"/>
              <a:t>References are made in order to acknowledge the use of other people’s work. They also allow people to go and find out more information by themselves. When you use references in any assignments(e.g. essays) it shows your teacher the amount of research you have done. The 2 forms of referencing are “Harvard” and “APA”. Here are some examples of how you would use the two ways of referencing.</a:t>
            </a:r>
            <a:endParaRPr lang="en-US" sz="2000" dirty="0"/>
          </a:p>
        </p:txBody>
      </p:sp>
      <p:sp>
        <p:nvSpPr>
          <p:cNvPr id="6" name="TextBox 5"/>
          <p:cNvSpPr txBox="1"/>
          <p:nvPr/>
        </p:nvSpPr>
        <p:spPr>
          <a:xfrm>
            <a:off x="533400" y="3124200"/>
            <a:ext cx="2819400" cy="646331"/>
          </a:xfrm>
          <a:prstGeom prst="rect">
            <a:avLst/>
          </a:prstGeom>
          <a:noFill/>
        </p:spPr>
        <p:txBody>
          <a:bodyPr wrap="square" rtlCol="0">
            <a:spAutoFit/>
          </a:bodyPr>
          <a:lstStyle/>
          <a:p>
            <a:r>
              <a:rPr lang="en-US" dirty="0" smtClean="0"/>
              <a:t>Harvard Referencing:</a:t>
            </a:r>
          </a:p>
          <a:p>
            <a:endParaRPr lang="en-US" dirty="0" smtClean="0"/>
          </a:p>
        </p:txBody>
      </p:sp>
      <p:pic>
        <p:nvPicPr>
          <p:cNvPr id="1027" name="Picture 3"/>
          <p:cNvPicPr>
            <a:picLocks noChangeAspect="1" noChangeArrowheads="1"/>
          </p:cNvPicPr>
          <p:nvPr/>
        </p:nvPicPr>
        <p:blipFill>
          <a:blip r:embed="rId2" cstate="print"/>
          <a:srcRect l="5000" t="20703" r="6790" b="68750"/>
          <a:stretch>
            <a:fillRect/>
          </a:stretch>
        </p:blipFill>
        <p:spPr bwMode="auto">
          <a:xfrm>
            <a:off x="0" y="3429000"/>
            <a:ext cx="8763000" cy="838200"/>
          </a:xfrm>
          <a:prstGeom prst="rect">
            <a:avLst/>
          </a:prstGeom>
          <a:noFill/>
          <a:ln w="9525">
            <a:noFill/>
            <a:miter lim="800000"/>
            <a:headEnd/>
            <a:tailEnd/>
          </a:ln>
        </p:spPr>
      </p:pic>
      <p:sp>
        <p:nvSpPr>
          <p:cNvPr id="9" name="TextBox 8"/>
          <p:cNvSpPr txBox="1"/>
          <p:nvPr/>
        </p:nvSpPr>
        <p:spPr>
          <a:xfrm>
            <a:off x="533400" y="4419600"/>
            <a:ext cx="1981200" cy="369332"/>
          </a:xfrm>
          <a:prstGeom prst="rect">
            <a:avLst/>
          </a:prstGeom>
          <a:noFill/>
        </p:spPr>
        <p:txBody>
          <a:bodyPr wrap="square" rtlCol="0">
            <a:spAutoFit/>
          </a:bodyPr>
          <a:lstStyle/>
          <a:p>
            <a:r>
              <a:rPr lang="en-US" dirty="0" smtClean="0"/>
              <a:t>APA Referencing:</a:t>
            </a:r>
            <a:endParaRPr lang="en-US" dirty="0"/>
          </a:p>
        </p:txBody>
      </p:sp>
      <p:pic>
        <p:nvPicPr>
          <p:cNvPr id="1028" name="Picture 4"/>
          <p:cNvPicPr>
            <a:picLocks noChangeAspect="1" noChangeArrowheads="1"/>
          </p:cNvPicPr>
          <p:nvPr/>
        </p:nvPicPr>
        <p:blipFill>
          <a:blip r:embed="rId3" cstate="print"/>
          <a:srcRect l="5000" t="26563" r="8750" b="64062"/>
          <a:stretch>
            <a:fillRect/>
          </a:stretch>
        </p:blipFill>
        <p:spPr bwMode="auto">
          <a:xfrm>
            <a:off x="0" y="4724400"/>
            <a:ext cx="8763000" cy="7620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67000" y="0"/>
            <a:ext cx="3596754" cy="830997"/>
          </a:xfrm>
          <a:prstGeom prst="rect">
            <a:avLst/>
          </a:prstGeom>
          <a:noFill/>
        </p:spPr>
        <p:txBody>
          <a:bodyPr wrap="none" lIns="91440" tIns="45720" rIns="91440" bIns="45720">
            <a:spAutoFit/>
          </a:bodyPr>
          <a:lstStyle/>
          <a:p>
            <a:pPr algn="ctr"/>
            <a:r>
              <a:rPr lang="en-US" sz="4800" b="1" u="sng"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Essay Writing</a:t>
            </a:r>
            <a:endParaRPr lang="en-US" sz="4800" b="1" u="sng"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pic>
        <p:nvPicPr>
          <p:cNvPr id="5" name="Picture 4" descr="IMG-20121008-WA0002.jpg"/>
          <p:cNvPicPr>
            <a:picLocks noChangeAspect="1"/>
          </p:cNvPicPr>
          <p:nvPr/>
        </p:nvPicPr>
        <p:blipFill>
          <a:blip r:embed="rId2" cstate="print"/>
          <a:srcRect t="7880" b="7693"/>
          <a:stretch>
            <a:fillRect/>
          </a:stretch>
        </p:blipFill>
        <p:spPr>
          <a:xfrm>
            <a:off x="152400" y="838200"/>
            <a:ext cx="3895344" cy="5486400"/>
          </a:xfrm>
          <a:prstGeom prst="rect">
            <a:avLst/>
          </a:prstGeom>
        </p:spPr>
      </p:pic>
      <p:sp>
        <p:nvSpPr>
          <p:cNvPr id="6" name="TextBox 5"/>
          <p:cNvSpPr txBox="1"/>
          <p:nvPr/>
        </p:nvSpPr>
        <p:spPr>
          <a:xfrm>
            <a:off x="4419600" y="1219200"/>
            <a:ext cx="4191000" cy="3416320"/>
          </a:xfrm>
          <a:prstGeom prst="rect">
            <a:avLst/>
          </a:prstGeom>
          <a:noFill/>
        </p:spPr>
        <p:txBody>
          <a:bodyPr wrap="square" rtlCol="0">
            <a:spAutoFit/>
          </a:bodyPr>
          <a:lstStyle/>
          <a:p>
            <a:r>
              <a:rPr lang="en-US" sz="2400" dirty="0" smtClean="0"/>
              <a:t>When writing an essay there needs to a clear structure given. The structure you should use is:</a:t>
            </a:r>
          </a:p>
          <a:p>
            <a:pPr marL="342900" indent="-342900">
              <a:buFont typeface="Wingdings" pitchFamily="2" charset="2"/>
              <a:buChar char="Ø"/>
            </a:pPr>
            <a:r>
              <a:rPr lang="en-US" sz="2400" dirty="0" smtClean="0"/>
              <a:t>Introduction</a:t>
            </a:r>
          </a:p>
          <a:p>
            <a:pPr marL="342900" indent="-342900">
              <a:buFont typeface="Wingdings" pitchFamily="2" charset="2"/>
              <a:buChar char="Ø"/>
            </a:pPr>
            <a:r>
              <a:rPr lang="en-US" sz="2400" dirty="0" smtClean="0"/>
              <a:t>Body</a:t>
            </a:r>
          </a:p>
          <a:p>
            <a:pPr marL="800100" lvl="1" indent="-342900">
              <a:buFont typeface="Wingdings" pitchFamily="2" charset="2"/>
              <a:buChar char="Ø"/>
            </a:pPr>
            <a:r>
              <a:rPr lang="en-US" sz="2400" dirty="0" smtClean="0"/>
              <a:t>Topic Sentence 1</a:t>
            </a:r>
          </a:p>
          <a:p>
            <a:pPr marL="800100" lvl="1" indent="-342900">
              <a:buFont typeface="Wingdings" pitchFamily="2" charset="2"/>
              <a:buChar char="Ø"/>
            </a:pPr>
            <a:r>
              <a:rPr lang="en-US" sz="2400" dirty="0" smtClean="0"/>
              <a:t>Topic Sentence 2</a:t>
            </a:r>
          </a:p>
          <a:p>
            <a:pPr marL="800100" lvl="1" indent="-342900">
              <a:buFont typeface="Wingdings" pitchFamily="2" charset="2"/>
              <a:buChar char="Ø"/>
            </a:pPr>
            <a:r>
              <a:rPr lang="en-US" sz="2400" dirty="0" smtClean="0"/>
              <a:t>Topic Sentence 3</a:t>
            </a:r>
          </a:p>
          <a:p>
            <a:pPr marL="342900" indent="-342900">
              <a:buFont typeface="Wingdings" pitchFamily="2" charset="2"/>
              <a:buChar char="Ø"/>
            </a:pPr>
            <a:r>
              <a:rPr lang="en-US" sz="2400" dirty="0" smtClean="0"/>
              <a:t>Conclusion</a:t>
            </a:r>
          </a:p>
        </p:txBody>
      </p:sp>
      <p:sp>
        <p:nvSpPr>
          <p:cNvPr id="7" name="TextBox 6"/>
          <p:cNvSpPr txBox="1"/>
          <p:nvPr/>
        </p:nvSpPr>
        <p:spPr>
          <a:xfrm>
            <a:off x="4419600" y="4724400"/>
            <a:ext cx="3886200" cy="1846659"/>
          </a:xfrm>
          <a:prstGeom prst="rect">
            <a:avLst/>
          </a:prstGeom>
          <a:noFill/>
        </p:spPr>
        <p:txBody>
          <a:bodyPr wrap="square" rtlCol="0">
            <a:spAutoFit/>
          </a:bodyPr>
          <a:lstStyle/>
          <a:p>
            <a:r>
              <a:rPr lang="en-US" sz="2400" dirty="0" smtClean="0"/>
              <a:t>PEEL also helps when writing the body of an essay. This is </a:t>
            </a:r>
            <a:r>
              <a:rPr lang="en-US" sz="2400" b="1" dirty="0" smtClean="0"/>
              <a:t>P</a:t>
            </a:r>
            <a:r>
              <a:rPr lang="en-US" sz="2400" dirty="0" smtClean="0"/>
              <a:t>oint, </a:t>
            </a:r>
            <a:r>
              <a:rPr lang="en-US" sz="2400" b="1" dirty="0" smtClean="0"/>
              <a:t>E</a:t>
            </a:r>
            <a:r>
              <a:rPr lang="en-US" sz="2400" dirty="0" smtClean="0"/>
              <a:t>xplanation, </a:t>
            </a:r>
            <a:r>
              <a:rPr lang="en-US" sz="2400" b="1" dirty="0" smtClean="0"/>
              <a:t>E</a:t>
            </a:r>
            <a:r>
              <a:rPr lang="en-US" sz="2400" dirty="0" smtClean="0"/>
              <a:t>vidence, </a:t>
            </a:r>
            <a:r>
              <a:rPr lang="en-US" sz="2400" b="1" dirty="0" smtClean="0"/>
              <a:t>L</a:t>
            </a:r>
            <a:r>
              <a:rPr lang="en-US" sz="2400" dirty="0" smtClean="0"/>
              <a:t>ink.</a:t>
            </a:r>
          </a:p>
          <a:p>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4600" y="0"/>
            <a:ext cx="3862789" cy="830997"/>
          </a:xfrm>
          <a:prstGeom prst="rect">
            <a:avLst/>
          </a:prstGeom>
          <a:noFill/>
        </p:spPr>
        <p:txBody>
          <a:bodyPr wrap="none" lIns="91440" tIns="45720" rIns="91440" bIns="45720">
            <a:spAutoFit/>
          </a:bodyPr>
          <a:lstStyle/>
          <a:p>
            <a:pPr algn="ctr"/>
            <a:r>
              <a:rPr lang="en-US" sz="4800" b="1" u="sng"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Real-Life Story</a:t>
            </a:r>
            <a:endParaRPr lang="en-US" sz="4800" b="1" u="sng"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5" name="TextBox 4"/>
          <p:cNvSpPr txBox="1"/>
          <p:nvPr/>
        </p:nvSpPr>
        <p:spPr>
          <a:xfrm>
            <a:off x="1676400" y="1447800"/>
            <a:ext cx="5486400" cy="4093428"/>
          </a:xfrm>
          <a:prstGeom prst="rect">
            <a:avLst/>
          </a:prstGeom>
          <a:noFill/>
        </p:spPr>
        <p:txBody>
          <a:bodyPr wrap="square" rtlCol="0">
            <a:spAutoFit/>
          </a:bodyPr>
          <a:lstStyle/>
          <a:p>
            <a:r>
              <a:rPr lang="en-US" sz="2000" dirty="0" smtClean="0"/>
              <a:t>Editor and assistant professor of creative writing at Eastern Washington University Rachel </a:t>
            </a:r>
            <a:r>
              <a:rPr lang="en-US" sz="2000" dirty="0" err="1" smtClean="0"/>
              <a:t>Toor</a:t>
            </a:r>
            <a:r>
              <a:rPr lang="en-US" sz="2000" dirty="0" smtClean="0"/>
              <a:t> uses many inspirational and catchy phrases. These phrases and words stick in the minds of her students, it took her a while to realize that her students were so intrigued by her words that they began to mimic her in their work. They were repeating exactly what they had heard her say sentences and sentences on end without realizing it. The fact that they weren’t referencing her or using quotation marks made their work plagiarism. The situation hadn’t gotten too severe, because she talked to them about it.</a:t>
            </a:r>
            <a:endParaRPr lang="en-US" sz="2000"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Composite">
  <a:themeElements>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Composite">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mposite">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100000"/>
                <a:shade val="80000"/>
                <a:satMod val="110000"/>
                <a:lumMod val="80000"/>
              </a:schemeClr>
            </a:gs>
            <a:gs pos="79000">
              <a:schemeClr val="phClr">
                <a:tint val="100000"/>
                <a:shade val="90000"/>
                <a:satMod val="105000"/>
                <a:lumMod val="100000"/>
              </a:schemeClr>
            </a:gs>
            <a:gs pos="100000">
              <a:schemeClr val="phClr">
                <a:tint val="95000"/>
                <a:shade val="100000"/>
                <a:satMod val="110000"/>
                <a:lumMod val="115000"/>
              </a:schemeClr>
            </a:gs>
          </a:gsLst>
          <a:lin ang="5400000" scaled="0"/>
        </a:gradFill>
        <a:gradFill rotWithShape="1">
          <a:gsLst>
            <a:gs pos="0">
              <a:schemeClr val="phClr">
                <a:tint val="90000"/>
                <a:shade val="100000"/>
                <a:satMod val="100000"/>
                <a:lumMod val="110000"/>
              </a:schemeClr>
            </a:gs>
            <a:gs pos="83000">
              <a:schemeClr val="phClr">
                <a:shade val="75000"/>
                <a:satMod val="200000"/>
              </a:schemeClr>
            </a:gs>
            <a:gs pos="100000">
              <a:schemeClr val="phClr">
                <a:shade val="90000"/>
                <a:satMod val="200000"/>
              </a:schemeClr>
            </a:gs>
          </a:gsLst>
          <a:path path="circle">
            <a:fillToRect l="75000" t="100000" b="3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Composite</Template>
  <TotalTime>204</TotalTime>
  <Words>674</Words>
  <Application>Microsoft Office PowerPoint</Application>
  <PresentationFormat>On-screen Show (4:3)</PresentationFormat>
  <Paragraphs>60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Composite</vt:lpstr>
      <vt:lpstr>PLAGIARISM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PLAGIARISM</dc:title>
  <dc:creator>Alinafe Malonje</dc:creator>
  <cp:lastModifiedBy>Alinafe Malonje</cp:lastModifiedBy>
  <cp:revision>24</cp:revision>
  <dcterms:created xsi:type="dcterms:W3CDTF">2012-10-02T08:05:23Z</dcterms:created>
  <dcterms:modified xsi:type="dcterms:W3CDTF">2012-10-09T07:11:43Z</dcterms:modified>
</cp:coreProperties>
</file>